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24"/>
  </p:notesMasterIdLst>
  <p:sldIdLst>
    <p:sldId id="266" r:id="rId2"/>
    <p:sldId id="284" r:id="rId3"/>
    <p:sldId id="285" r:id="rId4"/>
    <p:sldId id="286" r:id="rId5"/>
    <p:sldId id="302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301" r:id="rId21"/>
    <p:sldId id="303" r:id="rId22"/>
    <p:sldId id="26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10/6/2023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Monitoring and Feedback Loop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81800" y="4953000"/>
            <a:ext cx="512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“Introducing MLOps”</a:t>
            </a:r>
          </a:p>
          <a:p>
            <a:r>
              <a:rPr lang="en-US" dirty="0" smtClean="0"/>
              <a:t>By </a:t>
            </a:r>
            <a:r>
              <a:rPr lang="en-US" dirty="0" err="1" smtClean="0"/>
              <a:t>Treveil</a:t>
            </a:r>
            <a:r>
              <a:rPr lang="en-US" dirty="0" smtClean="0"/>
              <a:t> et 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Drift Detection in Practice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/>
          <a:lstStyle/>
          <a:p>
            <a:r>
              <a:rPr lang="en-US" dirty="0"/>
              <a:t>To be able to react in a timely manner, model behavior should be monitored solely based on the feature values of the incoming data,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without waiting for the ground truth to be available</a:t>
            </a:r>
          </a:p>
          <a:p>
            <a:endParaRPr lang="en-US" dirty="0"/>
          </a:p>
          <a:p>
            <a:r>
              <a:rPr lang="en-US" dirty="0"/>
              <a:t>The logic is that if the data distribution (e.g., mean, </a:t>
            </a:r>
            <a:r>
              <a:rPr lang="en-US" dirty="0" err="1" smtClean="0"/>
              <a:t>sd</a:t>
            </a:r>
            <a:r>
              <a:rPr lang="en-US" dirty="0" smtClean="0"/>
              <a:t>, </a:t>
            </a:r>
            <a:r>
              <a:rPr lang="en-US" dirty="0"/>
              <a:t>correlations between features) diverges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between </a:t>
            </a:r>
            <a:r>
              <a:rPr lang="en-US" dirty="0"/>
              <a:t>the training and testing phases on one side and the development phase on the other,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 strong signal that the model’s performance won’t be the same!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Not the perfect mitigation measure, as retraining on the drifted dataset will not be an option,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it can be part of mitigation measures (e.g., reverting to a simpler model, reweighting)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844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Causes of Data Drift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Sample selection bias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training sample is not representative of the population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stems from the data collection pipeline itself</a:t>
            </a:r>
          </a:p>
          <a:p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instance, building a model to assess the effectiveness of a discount program will be biased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if the best discounts are proposed for the best clients</a:t>
            </a:r>
          </a:p>
          <a:p>
            <a:endParaRPr lang="en-US" dirty="0"/>
          </a:p>
          <a:p>
            <a:r>
              <a:rPr lang="en-US" dirty="0"/>
              <a:t>Non-stationary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 training data collected from the source population does not represent the target population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Often </a:t>
            </a:r>
            <a:r>
              <a:rPr lang="en-US" dirty="0"/>
              <a:t>happens for time dependent tasks — such as </a:t>
            </a:r>
            <a:r>
              <a:rPr lang="en-US" dirty="0" smtClean="0"/>
              <a:t>forecasting </a:t>
            </a:r>
            <a:r>
              <a:rPr lang="en-US" dirty="0"/>
              <a:t>with strong seasonality effects,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where learning a model over a given month won’t generalize to another month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Two </a:t>
            </a:r>
            <a:r>
              <a:rPr lang="en-US" dirty="0"/>
              <a:t>frequent root causes of data drift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032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Input Drift Detection Techniques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648199"/>
          </a:xfrm>
        </p:spPr>
        <p:txBody>
          <a:bodyPr/>
          <a:lstStyle/>
          <a:p>
            <a:r>
              <a:rPr lang="en-IN" dirty="0" smtClean="0"/>
              <a:t>Two approaches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Univariate statistical tests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Domain classifier</a:t>
            </a:r>
          </a:p>
          <a:p>
            <a:endParaRPr lang="en-US" dirty="0" smtClean="0"/>
          </a:p>
          <a:p>
            <a:r>
              <a:rPr lang="en-US" dirty="0" smtClean="0"/>
              <a:t>Should </a:t>
            </a:r>
            <a:r>
              <a:rPr lang="en-US" dirty="0"/>
              <a:t>prefer univariate statistical </a:t>
            </a:r>
            <a:r>
              <a:rPr lang="en-US" dirty="0" smtClean="0"/>
              <a:t>tests</a:t>
            </a:r>
            <a:endParaRPr lang="en-IN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Organizations that need proven and explainable methods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Domain </a:t>
            </a:r>
            <a:r>
              <a:rPr lang="en-US" dirty="0"/>
              <a:t>classifier approach may be a good option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</a:t>
            </a:r>
            <a:r>
              <a:rPr lang="en-US" dirty="0" smtClean="0"/>
              <a:t>f </a:t>
            </a:r>
            <a:r>
              <a:rPr lang="en-US" dirty="0"/>
              <a:t>complex drift involving several features simultaneously is </a:t>
            </a:r>
            <a:r>
              <a:rPr lang="en-US" dirty="0" smtClean="0"/>
              <a:t>expected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if </a:t>
            </a:r>
            <a:r>
              <a:rPr lang="en-US" dirty="0"/>
              <a:t>the data scientists want to reuse what they already know and assuming the </a:t>
            </a:r>
            <a:r>
              <a:rPr lang="en-US" dirty="0" smtClean="0"/>
              <a:t>organization </a:t>
            </a:r>
            <a:r>
              <a:rPr lang="en-US" dirty="0"/>
              <a:t>doesn’t dread the black box </a:t>
            </a:r>
            <a:r>
              <a:rPr lang="en-US" dirty="0" smtClean="0"/>
              <a:t>effect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Choice depends on the expected level of interpretability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3323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Univariate statistical tests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Requires applying a statistical test on data from the source distribution and the target distribution for each feature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warning will be raised when the results of those tests are significant</a:t>
            </a:r>
          </a:p>
          <a:p>
            <a:endParaRPr lang="en-US" dirty="0"/>
          </a:p>
          <a:p>
            <a:r>
              <a:rPr lang="en-US" dirty="0"/>
              <a:t>Basic approaches rely on two tests: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continuous features, the Kolmogorov-Smirnov test is a nonparametric hypothesis test that is used to check whether </a:t>
            </a:r>
            <a:r>
              <a:rPr lang="en-US" dirty="0" smtClean="0"/>
              <a:t>two</a:t>
            </a:r>
          </a:p>
          <a:p>
            <a:pPr marL="457200" lvl="1" indent="0">
              <a:buNone/>
            </a:pPr>
            <a:r>
              <a:rPr lang="en-US" dirty="0" smtClean="0"/>
              <a:t>samples </a:t>
            </a:r>
            <a:r>
              <a:rPr lang="en-US" dirty="0"/>
              <a:t>come from the same distribution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categorical features, the Chi-squared test is a practical choice that checks whether the observed frequencies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for </a:t>
            </a:r>
            <a:r>
              <a:rPr lang="en-US" dirty="0"/>
              <a:t>a categorical feature in the target </a:t>
            </a:r>
            <a:r>
              <a:rPr lang="en-US" dirty="0" err="1" smtClean="0"/>
              <a:t>datamatch</a:t>
            </a:r>
            <a:r>
              <a:rPr lang="en-US" dirty="0" smtClean="0"/>
              <a:t> </a:t>
            </a:r>
            <a:r>
              <a:rPr lang="en-US" dirty="0"/>
              <a:t>the expected frequencies seen from the source data</a:t>
            </a:r>
          </a:p>
          <a:p>
            <a:endParaRPr lang="en-US" dirty="0"/>
          </a:p>
          <a:p>
            <a:r>
              <a:rPr lang="en-US" dirty="0"/>
              <a:t>The main </a:t>
            </a:r>
            <a:r>
              <a:rPr lang="en-US" dirty="0">
                <a:solidFill>
                  <a:srgbClr val="FF0000"/>
                </a:solidFill>
              </a:rPr>
              <a:t>advantage</a:t>
            </a:r>
            <a:r>
              <a:rPr lang="en-US" dirty="0"/>
              <a:t> of p-values is that they help </a:t>
            </a:r>
            <a:r>
              <a:rPr lang="en-US" dirty="0">
                <a:solidFill>
                  <a:srgbClr val="FF0000"/>
                </a:solidFill>
              </a:rPr>
              <a:t>detect drift as quickly as possible</a:t>
            </a:r>
          </a:p>
          <a:p>
            <a:r>
              <a:rPr lang="en-US" dirty="0"/>
              <a:t>The main </a:t>
            </a:r>
            <a:r>
              <a:rPr lang="en-US" dirty="0">
                <a:solidFill>
                  <a:srgbClr val="FF0000"/>
                </a:solidFill>
              </a:rPr>
              <a:t>drawback</a:t>
            </a:r>
            <a:r>
              <a:rPr lang="en-US" dirty="0"/>
              <a:t> is that they </a:t>
            </a:r>
            <a:r>
              <a:rPr lang="en-US" dirty="0">
                <a:solidFill>
                  <a:srgbClr val="FF0000"/>
                </a:solidFill>
              </a:rPr>
              <a:t>do not quantify the level of the effect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If development datasets are very large, it is necessary to complement p-values with business-significant metrics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on a sufficiently large dataset, the average age may have significantly drifted from a statistical perspective,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if the drift is only a few months, this is probably an insignificant value for many business use cases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322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Domain classifier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28600" y="1600201"/>
            <a:ext cx="11297603" cy="4648199"/>
          </a:xfrm>
        </p:spPr>
        <p:txBody>
          <a:bodyPr/>
          <a:lstStyle/>
          <a:p>
            <a:r>
              <a:rPr lang="en-US" dirty="0"/>
              <a:t>Data scientists train a model that tries to discriminate between the original dataset (input features and, optionally, predicted target) and the development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stack the two datasets and train a classifier that aims at predicting the data’s origin</a:t>
            </a:r>
          </a:p>
          <a:p>
            <a:endParaRPr lang="en-US" dirty="0"/>
          </a:p>
          <a:p>
            <a:r>
              <a:rPr lang="en-US" dirty="0"/>
              <a:t>The performance of the model (its accuracy, for example) can then be considered as a metric for the drift level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this model is successful in its task, and thus has a high drift score,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implies that the data used at training time and the new data can be distinguished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fair to say that the new data has drifted</a:t>
            </a:r>
          </a:p>
          <a:p>
            <a:endParaRPr lang="en-US" dirty="0"/>
          </a:p>
          <a:p>
            <a:r>
              <a:rPr lang="en-US" dirty="0"/>
              <a:t>To gain more insights, in particular to identify the features that are responsible for the drift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one can use the feature importance of the trained model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44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Continuous delivery for end-to-end machine learning process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057400"/>
            <a:ext cx="83058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568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Feedback Loop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/>
          <a:lstStyle/>
          <a:p>
            <a:r>
              <a:rPr lang="en-US" dirty="0"/>
              <a:t>All effective machine learning projects implement a form of data feedback loop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information from the production environment flows back to the model prototyping environment for further improvement</a:t>
            </a:r>
          </a:p>
          <a:p>
            <a:endParaRPr lang="en-US" dirty="0"/>
          </a:p>
          <a:p>
            <a:r>
              <a:rPr lang="en-US" dirty="0"/>
              <a:t>Continuous delivery for end-to-end machine learning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collected in the monitoring and feedback loop is sent to the model development phase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From there, the system analyzes whether the model is working as expected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it is, no action is required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model’s performance is degrading, an update will be triggered, either automatically or manually by the data scientist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In practice, usually means either retraining the model with new labeled data or developing a new model with additional features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208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Feedback </a:t>
            </a:r>
            <a:r>
              <a:rPr lang="en-IN" dirty="0" smtClean="0"/>
              <a:t>Loop(2)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Goal of retraining is </a:t>
            </a:r>
            <a:r>
              <a:rPr lang="en-US" dirty="0">
                <a:solidFill>
                  <a:srgbClr val="FF0000"/>
                </a:solidFill>
              </a:rPr>
              <a:t>to be able to capture the emerging patterns and make </a:t>
            </a:r>
            <a:r>
              <a:rPr lang="en-US" dirty="0" smtClean="0">
                <a:solidFill>
                  <a:srgbClr val="FF0000"/>
                </a:solidFill>
              </a:rPr>
              <a:t>sure that </a:t>
            </a:r>
            <a:r>
              <a:rPr lang="en-US" dirty="0">
                <a:solidFill>
                  <a:srgbClr val="FF0000"/>
                </a:solidFill>
              </a:rPr>
              <a:t>the business is not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negatively impacted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This infrastructure is comprised of three main components, which are critical to robust MLOps capabilities: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logging system that collects data from several production servers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model evaluation store that does versioning and evaluation between different model versions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online system that does model comparison on production environments,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either </a:t>
            </a:r>
            <a:r>
              <a:rPr lang="en-US" dirty="0"/>
              <a:t>with the shadow scoring (champion/challenger) setup or with A/B testing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92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Logging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8767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Monitoring a live system means collecting and aggregating data about its states</a:t>
            </a:r>
          </a:p>
          <a:p>
            <a:endParaRPr lang="en-US" dirty="0"/>
          </a:p>
          <a:p>
            <a:r>
              <a:rPr lang="en-US" dirty="0"/>
              <a:t>Nowadays, as production infrastructures are getting more and more complex,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several models deployed simultaneously across several servers,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an effective logging system is more important than ever!</a:t>
            </a:r>
          </a:p>
          <a:p>
            <a:endParaRPr lang="en-US" dirty="0"/>
          </a:p>
          <a:p>
            <a:r>
              <a:rPr lang="en-US" dirty="0"/>
              <a:t>Data from these environments needs to be centralized to be analyzed and monitored,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either automatically or manually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enable continuous improvement of the ML system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An event log of a machine learning system is a record with a timestamp and information </a:t>
            </a:r>
            <a:r>
              <a:rPr lang="en-US" dirty="0"/>
              <a:t>such as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Model metadata </a:t>
            </a:r>
            <a:r>
              <a:rPr lang="en-US" dirty="0"/>
              <a:t>- Identification of the model and the version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Model inputs </a:t>
            </a:r>
            <a:r>
              <a:rPr lang="en-US" dirty="0"/>
              <a:t>- Feature values of new observations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Model outputs </a:t>
            </a:r>
            <a:r>
              <a:rPr lang="en-US" dirty="0"/>
              <a:t>- Predictions made by the model that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System action </a:t>
            </a:r>
            <a:r>
              <a:rPr lang="en-US" dirty="0"/>
              <a:t>- an action taken based on model prediction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Model explanation </a:t>
            </a:r>
            <a:r>
              <a:rPr lang="en-US" dirty="0"/>
              <a:t>- an explanation of prediction (i.e., which features have the most influence on the prediction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879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Evaluation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/>
          </a:bodyPr>
          <a:lstStyle/>
          <a:p>
            <a:r>
              <a:rPr lang="en-US" dirty="0"/>
              <a:t>If model performance is degrading, after review, data scientists decide to improve the model by retraining it,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several trained candidate models, the next step is to compare them with the deployed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means evaluating all the models (the candidates as well as the deployed model) on the same dataset</a:t>
            </a:r>
          </a:p>
          <a:p>
            <a:endParaRPr lang="en-US" dirty="0"/>
          </a:p>
          <a:p>
            <a:r>
              <a:rPr lang="en-US" dirty="0"/>
              <a:t>If one of the candidate models outperforms the deployed model, there are two ways to proceed: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either update the model on the production environment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move to an online evaluation via a champion/challenger or A/B testing setup</a:t>
            </a:r>
          </a:p>
          <a:p>
            <a:endParaRPr lang="en-US" dirty="0"/>
          </a:p>
          <a:p>
            <a:r>
              <a:rPr lang="en-US" dirty="0"/>
              <a:t>In a nutshell, this is the </a:t>
            </a:r>
            <a:r>
              <a:rPr lang="en-US" dirty="0">
                <a:solidFill>
                  <a:srgbClr val="FF0000"/>
                </a:solidFill>
              </a:rPr>
              <a:t>notion of model </a:t>
            </a:r>
            <a:r>
              <a:rPr lang="en-US" dirty="0" smtClean="0">
                <a:solidFill>
                  <a:srgbClr val="FF0000"/>
                </a:solidFill>
              </a:rPr>
              <a:t>store</a:t>
            </a:r>
            <a:endParaRPr lang="en-US" dirty="0"/>
          </a:p>
          <a:p>
            <a:r>
              <a:rPr lang="en-US" dirty="0" smtClean="0"/>
              <a:t>A structure </a:t>
            </a:r>
            <a:r>
              <a:rPr lang="en-US" dirty="0"/>
              <a:t>that allows data scientists to: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Compare multiple, newly trained model versions against existing deployed versions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Compare completely new models against versions of other models on labeled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Track model performance over time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77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</a:t>
            </a:r>
            <a:r>
              <a:rPr lang="en-US" dirty="0"/>
              <a:t>monitoring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024553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When a machine learning model is deployed in </a:t>
            </a:r>
            <a:r>
              <a:rPr lang="en-US" dirty="0" smtClean="0"/>
              <a:t>production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it </a:t>
            </a:r>
            <a:r>
              <a:rPr lang="en-US" dirty="0"/>
              <a:t>can start degrading </a:t>
            </a:r>
            <a:r>
              <a:rPr lang="en-US" dirty="0" smtClean="0"/>
              <a:t>in quality </a:t>
            </a:r>
            <a:r>
              <a:rPr lang="en-US" dirty="0"/>
              <a:t>fast—and without </a:t>
            </a:r>
            <a:r>
              <a:rPr lang="en-US" dirty="0" smtClean="0"/>
              <a:t>warning—until </a:t>
            </a:r>
            <a:r>
              <a:rPr lang="en-US" dirty="0"/>
              <a:t>it’s too </a:t>
            </a:r>
            <a:r>
              <a:rPr lang="en-US" dirty="0" smtClean="0"/>
              <a:t>late</a:t>
            </a:r>
          </a:p>
          <a:p>
            <a:endParaRPr lang="en-US" dirty="0"/>
          </a:p>
          <a:p>
            <a:r>
              <a:rPr lang="en-US" dirty="0"/>
              <a:t>Machine learning models need to be monitored at </a:t>
            </a:r>
            <a:r>
              <a:rPr lang="en-US" dirty="0">
                <a:solidFill>
                  <a:srgbClr val="FF0000"/>
                </a:solidFill>
              </a:rPr>
              <a:t>two levels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 smtClean="0"/>
              <a:t>At </a:t>
            </a:r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resource level</a:t>
            </a:r>
            <a:r>
              <a:rPr lang="en-US" dirty="0"/>
              <a:t>, including ensuring the model is running correctly in </a:t>
            </a:r>
            <a:r>
              <a:rPr lang="en-US" dirty="0" smtClean="0"/>
              <a:t>the production environment.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Key </a:t>
            </a:r>
            <a:r>
              <a:rPr lang="en-US" dirty="0"/>
              <a:t>questions include: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Is </a:t>
            </a:r>
            <a:r>
              <a:rPr lang="en-US" dirty="0"/>
              <a:t>the system alive?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Are the CPU</a:t>
            </a:r>
            <a:r>
              <a:rPr lang="en-US" dirty="0"/>
              <a:t>, RAM, network usage, and disk space as expected?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Are </a:t>
            </a:r>
            <a:r>
              <a:rPr lang="en-US" dirty="0"/>
              <a:t>requests being </a:t>
            </a:r>
            <a:r>
              <a:rPr lang="en-US" dirty="0" smtClean="0"/>
              <a:t>processed </a:t>
            </a:r>
            <a:r>
              <a:rPr lang="en-US" dirty="0"/>
              <a:t>at the expected rate?</a:t>
            </a:r>
          </a:p>
          <a:p>
            <a:endParaRPr lang="en-US" dirty="0"/>
          </a:p>
          <a:p>
            <a:r>
              <a:rPr lang="en-US" dirty="0" smtClean="0"/>
              <a:t>At </a:t>
            </a:r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performance level</a:t>
            </a:r>
            <a:r>
              <a:rPr lang="en-US" dirty="0"/>
              <a:t>, meaning monitoring the pertinence of the model </a:t>
            </a:r>
            <a:r>
              <a:rPr lang="en-US" dirty="0" smtClean="0"/>
              <a:t>over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Key </a:t>
            </a:r>
            <a:r>
              <a:rPr lang="en-US" dirty="0"/>
              <a:t>questions include: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Is </a:t>
            </a:r>
            <a:r>
              <a:rPr lang="en-US" dirty="0"/>
              <a:t>the model still an accurate representation of </a:t>
            </a:r>
            <a:r>
              <a:rPr lang="en-US" dirty="0" smtClean="0"/>
              <a:t>the pattern </a:t>
            </a:r>
            <a:r>
              <a:rPr lang="en-US" dirty="0"/>
              <a:t>of new incoming data?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Is </a:t>
            </a:r>
            <a:r>
              <a:rPr lang="en-US" dirty="0"/>
              <a:t>it performing as well as it did during the </a:t>
            </a:r>
            <a:r>
              <a:rPr lang="en-US" dirty="0" smtClean="0"/>
              <a:t>design phase</a:t>
            </a:r>
            <a:r>
              <a:rPr lang="en-US" dirty="0"/>
              <a:t>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Model </a:t>
            </a:r>
            <a:r>
              <a:rPr lang="en-US" dirty="0"/>
              <a:t>monitoring is a crucial step in the </a:t>
            </a:r>
            <a:r>
              <a:rPr lang="en-US" dirty="0" smtClean="0"/>
              <a:t>ML </a:t>
            </a:r>
            <a:r>
              <a:rPr lang="en-US" dirty="0"/>
              <a:t>model life cycle and a critical piece of MLOps</a:t>
            </a:r>
            <a:endParaRPr lang="en-IN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evaluation store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Formally, the model evaluation store serves as a structure that centralizes the data related to model life cycle to allow comparisons </a:t>
            </a:r>
          </a:p>
          <a:p>
            <a:endParaRPr lang="en-US" dirty="0"/>
          </a:p>
          <a:p>
            <a:r>
              <a:rPr lang="en-US" dirty="0"/>
              <a:t>Two main tasks of a model evaluation store are: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Versioning the evolution of a logical model through time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Each logged version of the logical model must come with all the essential information concerning its training phase, including</a:t>
            </a:r>
            <a:r>
              <a:rPr lang="en-US" dirty="0" smtClean="0"/>
              <a:t>: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en-US" dirty="0" smtClean="0"/>
              <a:t>The list of features used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preprocessing techniques that are applied to each feature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algorithm used, along with the chosen </a:t>
            </a:r>
            <a:r>
              <a:rPr lang="en-US" dirty="0" err="1"/>
              <a:t>hyperparameters</a:t>
            </a:r>
            <a:endParaRPr lang="en-US" dirty="0"/>
          </a:p>
          <a:p>
            <a:pPr lvl="3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training dataset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test dataset used to evaluate the trained model (this is necessary for the version comparison phase)</a:t>
            </a:r>
          </a:p>
          <a:p>
            <a:pPr lvl="3">
              <a:buFont typeface="Courier New" panose="02070309020205020404" pitchFamily="49" charset="0"/>
              <a:buChar char="o"/>
            </a:pPr>
            <a:r>
              <a:rPr lang="en-US" dirty="0" smtClean="0"/>
              <a:t>Evaluation </a:t>
            </a:r>
            <a:r>
              <a:rPr lang="en-US" dirty="0"/>
              <a:t>metrics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Comparing the performance between different versions of a logical model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70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Online Evaluation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Online evaluation of models in production is critical from a business perspective,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can be challenging from a technical perspective</a:t>
            </a:r>
          </a:p>
          <a:p>
            <a:endParaRPr lang="en-US" dirty="0"/>
          </a:p>
          <a:p>
            <a:r>
              <a:rPr lang="en-US" dirty="0"/>
              <a:t>Two main modes of online evaluation: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Champion/challenger (otherwise known as shadow testing)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candidate model shadows the deployed model and scores the same live requests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A/B testing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candidate model scores a portion of the live requests and the deployed model scores the others</a:t>
            </a:r>
          </a:p>
          <a:p>
            <a:endParaRPr lang="en-US" dirty="0"/>
          </a:p>
          <a:p>
            <a:r>
              <a:rPr lang="en-US" dirty="0"/>
              <a:t>Both cases require ground truth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evaluation will necessarily take longer than the lag between prediction and ground truth </a:t>
            </a:r>
            <a:r>
              <a:rPr lang="en-US" dirty="0" err="1"/>
              <a:t>obtention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Whenever shadow testing is possible, it should be used over A/B testing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because it is far simpler to understand and set up, and it detects differences more quickly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210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dirty="0" smtClean="0"/>
              <a:t>performance monitoring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8" y="1600201"/>
            <a:ext cx="11024552" cy="4648199"/>
          </a:xfrm>
        </p:spPr>
        <p:txBody>
          <a:bodyPr/>
          <a:lstStyle/>
          <a:p>
            <a:r>
              <a:rPr lang="en-US" dirty="0"/>
              <a:t>The first level is a traditional DevOps topic </a:t>
            </a:r>
          </a:p>
          <a:p>
            <a:endParaRPr lang="en-US" dirty="0"/>
          </a:p>
          <a:p>
            <a:r>
              <a:rPr lang="en-US" dirty="0"/>
              <a:t>The latter is more complicated. Why?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Because how well a model performs is a reflection of the data used to train </a:t>
            </a:r>
            <a:r>
              <a:rPr lang="en-US" dirty="0" smtClean="0"/>
              <a:t>it</a:t>
            </a: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in particular, how representative that training data is of the live request </a:t>
            </a:r>
            <a:r>
              <a:rPr lang="en-US" dirty="0" smtClean="0"/>
              <a:t>data</a:t>
            </a:r>
            <a:endParaRPr lang="en-US" dirty="0"/>
          </a:p>
          <a:p>
            <a:endParaRPr lang="en-US" dirty="0"/>
          </a:p>
          <a:p>
            <a:r>
              <a:rPr lang="en-US" dirty="0"/>
              <a:t>As the world is constantly changing,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static model cannot catch up with new patterns that are emerging and evolving without a constant source of new </a:t>
            </a:r>
            <a:r>
              <a:rPr lang="en-US" dirty="0" smtClean="0"/>
              <a:t>data</a:t>
            </a:r>
            <a:endParaRPr lang="en-US" dirty="0"/>
          </a:p>
          <a:p>
            <a:endParaRPr lang="en-US" dirty="0"/>
          </a:p>
          <a:p>
            <a:r>
              <a:rPr lang="en-US" dirty="0"/>
              <a:t>Model performance monitoring attempts to track this degradation,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At an appropriate time, it will also trigger the retraining of the model with more representative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Model Retraining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Critical</a:t>
            </a:r>
            <a:r>
              <a:rPr lang="en-US" dirty="0"/>
              <a:t> for organizations to have a clear idea of </a:t>
            </a:r>
            <a:r>
              <a:rPr lang="en-US" dirty="0">
                <a:solidFill>
                  <a:srgbClr val="FF0000"/>
                </a:solidFill>
              </a:rPr>
              <a:t>deployed models’ drift and accuracy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by setting up a </a:t>
            </a:r>
            <a:r>
              <a:rPr lang="en-US" dirty="0">
                <a:solidFill>
                  <a:srgbClr val="FF0000"/>
                </a:solidFill>
              </a:rPr>
              <a:t>process</a:t>
            </a:r>
            <a:r>
              <a:rPr lang="en-US" dirty="0"/>
              <a:t> that allows for </a:t>
            </a:r>
            <a:r>
              <a:rPr lang="en-US" dirty="0">
                <a:solidFill>
                  <a:srgbClr val="FF0000"/>
                </a:solidFill>
              </a:rPr>
              <a:t>easy monitoring and notifications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Ideal</a:t>
            </a:r>
            <a:r>
              <a:rPr lang="en-US" dirty="0"/>
              <a:t> scenario would be a </a:t>
            </a:r>
            <a:r>
              <a:rPr lang="en-US" dirty="0">
                <a:solidFill>
                  <a:srgbClr val="FF0000"/>
                </a:solidFill>
              </a:rPr>
              <a:t>pipeline</a:t>
            </a:r>
            <a:r>
              <a:rPr lang="en-US" dirty="0"/>
              <a:t> that </a:t>
            </a:r>
            <a:r>
              <a:rPr lang="en-US" dirty="0">
                <a:solidFill>
                  <a:srgbClr val="FF0000"/>
                </a:solidFill>
              </a:rPr>
              <a:t>automatically triggers checks for degradation of model 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goal of notifications is not necessarily to kick off an automated process of retraining, validation, and 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to alert the data scientist of the change; </a:t>
            </a:r>
            <a:r>
              <a:rPr lang="en-US" dirty="0" smtClean="0"/>
              <a:t>to diagnose </a:t>
            </a:r>
            <a:r>
              <a:rPr lang="en-US" dirty="0"/>
              <a:t>the issue and evaluate the next course of action</a:t>
            </a:r>
          </a:p>
          <a:p>
            <a:endParaRPr lang="en-US" dirty="0"/>
          </a:p>
          <a:p>
            <a:r>
              <a:rPr lang="en-US" dirty="0"/>
              <a:t>Critical that as part of MLOps and the ML model life cycle,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data </a:t>
            </a:r>
            <a:r>
              <a:rPr lang="en-US" dirty="0">
                <a:solidFill>
                  <a:srgbClr val="FF0000"/>
                </a:solidFill>
              </a:rPr>
              <a:t>scientists </a:t>
            </a:r>
            <a:r>
              <a:rPr lang="en-US" dirty="0"/>
              <a:t>and their </a:t>
            </a:r>
            <a:r>
              <a:rPr lang="en-US" dirty="0">
                <a:solidFill>
                  <a:srgbClr val="FF0000"/>
                </a:solidFill>
              </a:rPr>
              <a:t>managers</a:t>
            </a:r>
            <a:r>
              <a:rPr lang="en-US" dirty="0"/>
              <a:t> and the </a:t>
            </a:r>
            <a:r>
              <a:rPr lang="en-US" dirty="0">
                <a:solidFill>
                  <a:srgbClr val="FF0000"/>
                </a:solidFill>
              </a:rPr>
              <a:t>organization</a:t>
            </a:r>
            <a:r>
              <a:rPr lang="en-US" dirty="0"/>
              <a:t> as a whole </a:t>
            </a:r>
            <a:r>
              <a:rPr lang="en-US" dirty="0" smtClean="0"/>
              <a:t>understand </a:t>
            </a:r>
            <a:r>
              <a:rPr lang="en-US" dirty="0">
                <a:solidFill>
                  <a:srgbClr val="FF0000"/>
                </a:solidFill>
              </a:rPr>
              <a:t>model degradation</a:t>
            </a:r>
          </a:p>
          <a:p>
            <a:endParaRPr lang="en-US" dirty="0"/>
          </a:p>
          <a:p>
            <a:r>
              <a:rPr lang="en-US" dirty="0" smtClean="0"/>
              <a:t>Every </a:t>
            </a:r>
            <a:r>
              <a:rPr lang="en-US" dirty="0">
                <a:solidFill>
                  <a:srgbClr val="FF0000"/>
                </a:solidFill>
              </a:rPr>
              <a:t>deployed mo</a:t>
            </a:r>
            <a:r>
              <a:rPr lang="en-US" dirty="0"/>
              <a:t>del should come with </a:t>
            </a:r>
            <a:r>
              <a:rPr lang="en-US" dirty="0">
                <a:solidFill>
                  <a:srgbClr val="FF0000"/>
                </a:solidFill>
              </a:rPr>
              <a:t>monitoring metrics and corresponding warning thresholds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detect meaningful business performance drops as quickly as possible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Monitoring and feedback loop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905000"/>
            <a:ext cx="7239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26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Model Degradation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Once a machine learning model is trained and deployed in production</a:t>
            </a:r>
          </a:p>
          <a:p>
            <a:r>
              <a:rPr lang="en-US" dirty="0" smtClean="0"/>
              <a:t>Two </a:t>
            </a:r>
            <a:r>
              <a:rPr lang="en-US" dirty="0"/>
              <a:t>approaches to </a:t>
            </a:r>
            <a:r>
              <a:rPr lang="en-US" dirty="0">
                <a:solidFill>
                  <a:srgbClr val="FF0000"/>
                </a:solidFill>
              </a:rPr>
              <a:t>monitor its performance degradation</a:t>
            </a:r>
            <a:r>
              <a:rPr lang="en-US" dirty="0"/>
              <a:t>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ground truth evaluation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input drift detection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Ground Truth Evaluation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Ground truth retraining requires waiting for the label event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a fraud detection model, the ground truth would be whether or not a specific transaction was actually fraudulent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a recommendation engine, it would be whether or not the customer clicked on—or ultimately bought—one of the recommended products</a:t>
            </a:r>
          </a:p>
          <a:p>
            <a:endParaRPr lang="en-US" dirty="0"/>
          </a:p>
          <a:p>
            <a:r>
              <a:rPr lang="en-US" dirty="0"/>
              <a:t>With the new ground truth collected,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next step is to compute the performance of model based on ground truth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compare it with registered metrics in the training phase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When the difference surpasses a threshold, the model can be deemed as outdated, and it should be retrained</a:t>
            </a:r>
          </a:p>
          <a:p>
            <a:endParaRPr lang="en-US" dirty="0"/>
          </a:p>
          <a:p>
            <a:r>
              <a:rPr lang="en-US" dirty="0"/>
              <a:t>The metrics to be monitored can be of two varieties: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Statistical metrics like accuracy, ROC AUC, log loss, etc.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domain agnostic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drawback is that the drop may be statistically significant without having any noticeable impact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cost of retraining and risk associated with a redeployment may be higher than expected benefits</a:t>
            </a:r>
          </a:p>
          <a:p>
            <a:endParaRPr lang="en-US" dirty="0"/>
          </a:p>
          <a:p>
            <a:pPr lvl="1"/>
            <a:r>
              <a:rPr lang="en-US" dirty="0"/>
              <a:t>Business metrics, like cost-benefit assessment </a:t>
            </a:r>
            <a:r>
              <a:rPr lang="en-US" dirty="0" smtClean="0"/>
              <a:t>such as the </a:t>
            </a:r>
            <a:r>
              <a:rPr lang="en-US" dirty="0"/>
              <a:t>credit scoring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far more interesting because they ordinarily have a monetary value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enabling subject matter experts to better handle the cost-benefit trade-off of the retraining decision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Defined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Ground Truth </a:t>
            </a:r>
            <a:r>
              <a:rPr lang="en-IN" dirty="0" smtClean="0"/>
              <a:t>Evaluation(2)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/>
          </a:bodyPr>
          <a:lstStyle/>
          <a:p>
            <a:r>
              <a:rPr lang="en-US" dirty="0"/>
              <a:t>Ground truth is not always immediately, or even imminently, available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some types of models, teams need to wait months (or longer) for ground truth labels to be available,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can mean significant economic loss if the model is degrading quickly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Deploying a model for which the drift is faster than the lag is risky</a:t>
            </a:r>
          </a:p>
          <a:p>
            <a:endParaRPr lang="en-US" dirty="0"/>
          </a:p>
          <a:p>
            <a:r>
              <a:rPr lang="en-US" dirty="0"/>
              <a:t>Ground truth and prediction are decoupled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compute the performance of the deployed model on new data, it’s necessary to be able to match ground truth with the corresponding observation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many production environments, this is a challenging task because these two pieces of information are generated and stored in different systems and at different timestamps</a:t>
            </a:r>
          </a:p>
          <a:p>
            <a:endParaRPr lang="en-US" dirty="0"/>
          </a:p>
          <a:p>
            <a:r>
              <a:rPr lang="en-US" dirty="0"/>
              <a:t>Ground truth is only partially available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some situations, it is extremely expensive to retrieve the ground truth for all the observations,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means choosing which samples to label and thus inadvertently introducing bias into the system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Challenges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Input </a:t>
            </a:r>
            <a:r>
              <a:rPr lang="en-IN" dirty="0" smtClean="0"/>
              <a:t>Drift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Mathematically speaking, the samples of each dataset cannot be assumed to be drawn from the same distribution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i.e., they are not “identically distributed”</a:t>
            </a:r>
          </a:p>
          <a:p>
            <a:endParaRPr lang="en-US" dirty="0"/>
          </a:p>
          <a:p>
            <a:r>
              <a:rPr lang="en-US" dirty="0"/>
              <a:t>Another mathematical property is necessary to ensure that ML algorithms perform as expected: independence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property is broken if samples are duplicated in the dataset or if it is possible to forecast the “next” sample given the previous one</a:t>
            </a:r>
          </a:p>
          <a:p>
            <a:endParaRPr lang="en-US" dirty="0"/>
          </a:p>
          <a:p>
            <a:r>
              <a:rPr lang="en-US" dirty="0"/>
              <a:t>If train the algorithm on the first dataset and then deploy it on the second one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resulting distribution shift is called a drift</a:t>
            </a:r>
          </a:p>
          <a:p>
            <a:endParaRPr lang="en-US" dirty="0"/>
          </a:p>
          <a:p>
            <a:r>
              <a:rPr lang="en-US" dirty="0"/>
              <a:t>In wine quality prediction </a:t>
            </a:r>
            <a:r>
              <a:rPr lang="en-US" dirty="0" smtClean="0"/>
              <a:t>exercise,</a:t>
            </a:r>
            <a:endParaRPr lang="en-US" dirty="0"/>
          </a:p>
          <a:p>
            <a:r>
              <a:rPr lang="en-US" dirty="0"/>
              <a:t>Called a </a:t>
            </a:r>
            <a:r>
              <a:rPr lang="en-US" dirty="0">
                <a:solidFill>
                  <a:srgbClr val="FF0000"/>
                </a:solidFill>
              </a:rPr>
              <a:t>feature drift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alcohol level is one of the features used by the ML model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if the alcohol level is correlated with other features used by the model</a:t>
            </a:r>
          </a:p>
          <a:p>
            <a:r>
              <a:rPr lang="en-US" dirty="0"/>
              <a:t>Called as a </a:t>
            </a:r>
            <a:r>
              <a:rPr lang="en-US" dirty="0">
                <a:solidFill>
                  <a:srgbClr val="FF0000"/>
                </a:solidFill>
              </a:rPr>
              <a:t>concept drift </a:t>
            </a:r>
            <a:r>
              <a:rPr lang="en-US" dirty="0"/>
              <a:t>if it is </a:t>
            </a:r>
            <a:r>
              <a:rPr lang="en-US" dirty="0" smtClean="0"/>
              <a:t>not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084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3284</TotalTime>
  <Words>2296</Words>
  <Application>Microsoft Office PowerPoint</Application>
  <PresentationFormat>Widescreen</PresentationFormat>
  <Paragraphs>246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Monitoring and Feedback Loop</vt:lpstr>
      <vt:lpstr>Model monitoring</vt:lpstr>
      <vt:lpstr>Model performance monitoring</vt:lpstr>
      <vt:lpstr>Model Retraining</vt:lpstr>
      <vt:lpstr>Monitoring and feedback loop</vt:lpstr>
      <vt:lpstr>Model Degradation</vt:lpstr>
      <vt:lpstr>Ground Truth Evaluation</vt:lpstr>
      <vt:lpstr>Ground Truth Evaluation(2)</vt:lpstr>
      <vt:lpstr>Input Drift</vt:lpstr>
      <vt:lpstr>Drift Detection in Practice</vt:lpstr>
      <vt:lpstr>Causes of Data Drift</vt:lpstr>
      <vt:lpstr>Input Drift Detection Techniques</vt:lpstr>
      <vt:lpstr>Univariate statistical tests</vt:lpstr>
      <vt:lpstr>Domain classifier</vt:lpstr>
      <vt:lpstr>Continuous delivery for end-to-end machine learning process</vt:lpstr>
      <vt:lpstr>The Feedback Loop</vt:lpstr>
      <vt:lpstr>The Feedback Loop(2)</vt:lpstr>
      <vt:lpstr>Logging</vt:lpstr>
      <vt:lpstr>Model Evaluation</vt:lpstr>
      <vt:lpstr>Model evaluation store</vt:lpstr>
      <vt:lpstr>Online Evaluation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256</cp:revision>
  <dcterms:created xsi:type="dcterms:W3CDTF">2018-10-16T06:13:57Z</dcterms:created>
  <dcterms:modified xsi:type="dcterms:W3CDTF">2023-10-06T09:10:21Z</dcterms:modified>
</cp:coreProperties>
</file>

<file path=docProps/thumbnail.jpeg>
</file>